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g" ContentType="video/mpeg"/>
  <Default Extension="mp4" ContentType="video/mp4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83" r:id="rId4"/>
    <p:sldId id="286" r:id="rId5"/>
    <p:sldId id="287" r:id="rId6"/>
    <p:sldId id="288" r:id="rId7"/>
    <p:sldId id="289" r:id="rId8"/>
    <p:sldId id="270" r:id="rId9"/>
    <p:sldId id="278" r:id="rId10"/>
    <p:sldId id="29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94753"/>
  </p:normalViewPr>
  <p:slideViewPr>
    <p:cSldViewPr snapToGrid="0" snapToObjects="1">
      <p:cViewPr>
        <p:scale>
          <a:sx n="110" d="100"/>
          <a:sy n="110" d="100"/>
        </p:scale>
        <p:origin x="162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" Type="http://schemas.microsoft.com/office/2007/relationships/media" Target="../media/media3.mpg"/><Relationship Id="rId2" Type="http://schemas.openxmlformats.org/officeDocument/2006/relationships/video" Target="../media/media3.mpg"/><Relationship Id="rId3" Type="http://schemas.microsoft.com/office/2007/relationships/media" Target="../media/media4.mpg"/><Relationship Id="rId4" Type="http://schemas.openxmlformats.org/officeDocument/2006/relationships/video" Target="../media/media4.mpg"/><Relationship Id="rId5" Type="http://schemas.microsoft.com/office/2007/relationships/media" Target="../media/media5.mp4"/><Relationship Id="rId6" Type="http://schemas.openxmlformats.org/officeDocument/2006/relationships/video" Target="../media/media5.mp4"/><Relationship Id="rId7" Type="http://schemas.microsoft.com/office/2007/relationships/media" Target="../media/media6.mpg"/><Relationship Id="rId8" Type="http://schemas.openxmlformats.org/officeDocument/2006/relationships/video" Target="../media/media6.mpg"/><Relationship Id="rId9" Type="http://schemas.openxmlformats.org/officeDocument/2006/relationships/slideLayout" Target="../slideLayouts/slideLayout12.xml"/><Relationship Id="rId10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PNG"/><Relationship Id="rId5" Type="http://schemas.openxmlformats.org/officeDocument/2006/relationships/image" Target="../media/image44.tiff"/><Relationship Id="rId6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46.png"/><Relationship Id="rId5" Type="http://schemas.openxmlformats.org/officeDocument/2006/relationships/image" Target="../media/image41.tiff"/><Relationship Id="rId6" Type="http://schemas.openxmlformats.org/officeDocument/2006/relationships/image" Target="../media/image42.tiff"/><Relationship Id="rId7" Type="http://schemas.openxmlformats.org/officeDocument/2006/relationships/image" Target="../media/image47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 smtClean="0"/>
              <a:t>Stefan P. Domino </a:t>
            </a:r>
          </a:p>
          <a:p>
            <a:r>
              <a:rPr lang="en-US" dirty="0" smtClean="0"/>
              <a:t>Computational Thermal and Fluid Mechanics</a:t>
            </a:r>
          </a:p>
          <a:p>
            <a:r>
              <a:rPr lang="en-US" dirty="0" smtClean="0"/>
              <a:t>Sandia </a:t>
            </a:r>
            <a:r>
              <a:rPr lang="en-US" smtClean="0"/>
              <a:t>National Laboratories </a:t>
            </a:r>
            <a:r>
              <a:rPr lang="de-DE" smtClean="0"/>
              <a:t>SAND2018-4536 </a:t>
            </a:r>
            <a:r>
              <a:rPr lang="de-DE"/>
              <a:t>PE</a:t>
            </a:r>
            <a:endParaRPr lang="en-US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Guest Lecture Stanford ME469:</a:t>
            </a:r>
            <a:br>
              <a:rPr lang="en-US" dirty="0" smtClean="0"/>
            </a:br>
            <a:r>
              <a:rPr lang="en-US" dirty="0" smtClean="0"/>
              <a:t>SPD Computational Fluids Dynamics Research Interest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 smtClean="0"/>
              <a:t>Guest 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dirty="0"/>
              <a:t>SPD Computational Fluid Dynamics Research </a:t>
            </a:r>
            <a:r>
              <a:rPr lang="en-US" dirty="0" smtClean="0"/>
              <a:t>Interest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Introduction </a:t>
            </a:r>
            <a:r>
              <a:rPr lang="en-US" dirty="0"/>
              <a:t>to the low-Mach Number </a:t>
            </a:r>
            <a:r>
              <a:rPr lang="en-US" dirty="0" smtClean="0"/>
              <a:t>Approximation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Common </a:t>
            </a:r>
            <a:r>
              <a:rPr lang="en-US" dirty="0"/>
              <a:t>low-Mach Discretization </a:t>
            </a:r>
            <a:r>
              <a:rPr lang="en-US" dirty="0" smtClean="0"/>
              <a:t>Approaches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Splitting and Stabilization </a:t>
            </a:r>
            <a:r>
              <a:rPr lang="en-US" dirty="0" smtClean="0"/>
              <a:t>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Advection </a:t>
            </a:r>
            <a:r>
              <a:rPr lang="en-US" dirty="0" smtClean="0"/>
              <a:t>Operators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 Validation Methodology: Code and Solution </a:t>
            </a:r>
            <a:r>
              <a:rPr lang="en-US" dirty="0" smtClean="0"/>
              <a:t>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High Performance Computing for </a:t>
            </a:r>
            <a:r>
              <a:rPr lang="en-US" dirty="0" smtClean="0"/>
              <a:t>CFD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Multiphysics </a:t>
            </a:r>
            <a:r>
              <a:rPr lang="en-US" dirty="0" smtClean="0"/>
              <a:t>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</a:t>
            </a:r>
            <a:r>
              <a:rPr lang="en-US" dirty="0"/>
              <a:t>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SPD Computational Fluid Dynamics Research Interest: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Overview of Fluid Applications of Interest to SPD at Sandia National Labs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Evolution of how Modeling/Simulation Shaped Fire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Multi-physics Coupling Examples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Wind Applications and Other non-Reacting Examples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Computational Scales of Interest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Conclusions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Lecture Overview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the Abnormal/Thermal Environment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Characterized by a highly </a:t>
            </a:r>
            <a:r>
              <a:rPr lang="en-US" dirty="0" err="1" smtClean="0"/>
              <a:t>sooting</a:t>
            </a:r>
            <a:r>
              <a:rPr lang="en-US" dirty="0" smtClean="0"/>
              <a:t>, turbulent, reacting flow with Participating Media Radiation (PMR) and Conjugate Heat Transfer (CHT) </a:t>
            </a:r>
            <a:r>
              <a:rPr lang="en-US" dirty="0" err="1" smtClean="0"/>
              <a:t>mutiphysics</a:t>
            </a:r>
            <a:r>
              <a:rPr lang="en-US" dirty="0" smtClean="0"/>
              <a:t> coupling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4881" y="4973243"/>
            <a:ext cx="4902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Sans Unicode"/>
                <a:cs typeface="Lucida Sans Unicode"/>
              </a:rPr>
              <a:t>Time-averaged (inset transient)</a:t>
            </a:r>
            <a:endParaRPr lang="en-US" sz="2400" dirty="0">
              <a:latin typeface="Lucida Sans Unicode"/>
              <a:cs typeface="Lucida Sans Unicod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9124" y="2128771"/>
            <a:ext cx="3543367" cy="2815383"/>
            <a:chOff x="164881" y="1421733"/>
            <a:chExt cx="4256087" cy="3409950"/>
          </a:xfrm>
        </p:grpSpPr>
        <p:pic>
          <p:nvPicPr>
            <p:cNvPr id="11" name="Picture 7" descr="china_lake_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 r="15625" b="3641"/>
            <a:stretch>
              <a:fillRect/>
            </a:stretch>
          </p:blipFill>
          <p:spPr bwMode="auto">
            <a:xfrm>
              <a:off x="164881" y="1421733"/>
              <a:ext cx="4256087" cy="3409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 descr="china_lake_1_low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156" y="1424908"/>
              <a:ext cx="1165225" cy="172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FLAM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40742" y="2121934"/>
            <a:ext cx="2835567" cy="28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340743" y="4973243"/>
            <a:ext cx="3130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Lucida Sans Unicode"/>
                <a:cs typeface="Lucida Sans Unicode"/>
              </a:rPr>
              <a:t>Vorticity</a:t>
            </a:r>
            <a:r>
              <a:rPr lang="en-US" sz="2400" dirty="0" smtClean="0">
                <a:latin typeface="Lucida Sans Unicode"/>
                <a:cs typeface="Lucida Sans Unicode"/>
              </a:rPr>
              <a:t> generation</a:t>
            </a:r>
            <a:endParaRPr lang="en-US" sz="2400" dirty="0">
              <a:latin typeface="Lucida Sans Unicode"/>
              <a:cs typeface="Lucida Sans Unicode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227" y="1980197"/>
            <a:ext cx="1611803" cy="924100"/>
          </a:xfrm>
          <a:prstGeom prst="rect">
            <a:avLst/>
          </a:prstGeom>
        </p:spPr>
      </p:pic>
      <p:grpSp>
        <p:nvGrpSpPr>
          <p:cNvPr id="16" name="Group 5"/>
          <p:cNvGrpSpPr>
            <a:grpSpLocks noChangeAspect="1"/>
          </p:cNvGrpSpPr>
          <p:nvPr/>
        </p:nvGrpSpPr>
        <p:grpSpPr bwMode="auto">
          <a:xfrm>
            <a:off x="1556331" y="5504357"/>
            <a:ext cx="5602165" cy="1097280"/>
            <a:chOff x="1127" y="3868"/>
            <a:chExt cx="2589" cy="503"/>
          </a:xfrm>
        </p:grpSpPr>
        <p:pic>
          <p:nvPicPr>
            <p:cNvPr id="17" name="Picture 6" descr="heliumPlumeDynamics1_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27" y="3868"/>
              <a:ext cx="1118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7" descr="heliumPlumeDynamics_4_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245" y="3868"/>
              <a:ext cx="1471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662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a Mindset</a:t>
            </a:r>
            <a:r>
              <a:rPr lang="mr-IN" dirty="0" smtClean="0"/>
              <a:t>…</a:t>
            </a:r>
            <a:r>
              <a:rPr lang="en-US" dirty="0" smtClean="0"/>
              <a:t>.. Cross 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53" y="4340593"/>
            <a:ext cx="5042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Conclusion: The inclusion of a cross-flow wind profile couples vorticity of the pool and </a:t>
            </a:r>
            <a:r>
              <a:rPr lang="en-US" sz="1600" dirty="0" err="1" smtClean="0">
                <a:latin typeface="Garamond" charset="0"/>
                <a:ea typeface="Garamond" charset="0"/>
                <a:cs typeface="Garamond" charset="0"/>
              </a:rPr>
              <a:t>streamwise</a:t>
            </a: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 momentum which drives the formation of column vortices, increases the importance of mixing and, therefore, convective loads on the object become more important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Garamond" charset="0"/>
              <a:ea typeface="Garamond" charset="0"/>
              <a:cs typeface="Garamo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Change in mindset: Invest in validation use cases to highlight the importance of </a:t>
            </a: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fire accident scenarios in the presence of an external </a:t>
            </a:r>
            <a:r>
              <a:rPr lang="en-US" sz="1600" smtClean="0">
                <a:latin typeface="Garamond" charset="0"/>
                <a:ea typeface="Garamond" charset="0"/>
                <a:cs typeface="Garamond" charset="0"/>
              </a:rPr>
              <a:t>momentum field</a:t>
            </a:r>
            <a:endParaRPr lang="en-US" sz="1600" dirty="0" smtClean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14" y="1410887"/>
            <a:ext cx="4572000" cy="2418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114" y="3868387"/>
            <a:ext cx="445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Garamond" charset="0"/>
                <a:ea typeface="Garamond" charset="0"/>
                <a:cs typeface="Garamond" charset="0"/>
              </a:rPr>
              <a:t>LES of pulsed jet in cross flow; </a:t>
            </a:r>
            <a:r>
              <a:rPr lang="en-US" sz="1400" dirty="0" err="1" smtClean="0">
                <a:latin typeface="Garamond" charset="0"/>
                <a:ea typeface="Garamond" charset="0"/>
                <a:cs typeface="Garamond" charset="0"/>
              </a:rPr>
              <a:t>Coussement</a:t>
            </a:r>
            <a:r>
              <a:rPr lang="en-US" sz="1400" dirty="0" smtClean="0">
                <a:latin typeface="Garamond" charset="0"/>
                <a:ea typeface="Garamond" charset="0"/>
                <a:cs typeface="Garamond" charset="0"/>
              </a:rPr>
              <a:t> et al, JFM, 2012</a:t>
            </a:r>
            <a:endParaRPr lang="en-US" sz="14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10" name="10MeterOutdoor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56105" y="810731"/>
            <a:ext cx="3429000" cy="2571750"/>
          </a:xfrm>
          <a:prstGeom prst="rect">
            <a:avLst/>
          </a:prstGeom>
        </p:spPr>
      </p:pic>
      <p:pic>
        <p:nvPicPr>
          <p:cNvPr id="12" name="fire_06_06_23_LQ_converted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56105" y="3400933"/>
            <a:ext cx="3429000" cy="2571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73358" y="6079530"/>
            <a:ext cx="359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Ten meter (top) experiment and </a:t>
            </a:r>
          </a:p>
          <a:p>
            <a:pPr algn="ctr"/>
            <a:r>
              <a:rPr lang="en-US" dirty="0" smtClean="0"/>
              <a:t>three meter (bottom)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Mindset</a:t>
            </a:r>
            <a:r>
              <a:rPr lang="mr-IN" dirty="0"/>
              <a:t>…</a:t>
            </a:r>
            <a:r>
              <a:rPr lang="en-US" dirty="0"/>
              <a:t>.. </a:t>
            </a:r>
            <a:r>
              <a:rPr lang="en-US" dirty="0" smtClean="0"/>
              <a:t>Whirling-like 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10" y="1134407"/>
            <a:ext cx="2234914" cy="44787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65" y="5780782"/>
            <a:ext cx="8036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Lucida Sans" charset="0"/>
                <a:ea typeface="Lucida Sans" charset="0"/>
                <a:cs typeface="Lucida Sans" charset="0"/>
              </a:rPr>
              <a:t>Fire </a:t>
            </a:r>
            <a:r>
              <a:rPr lang="en-US" sz="1600" b="1" dirty="0">
                <a:latin typeface="Lucida Sans" charset="0"/>
                <a:ea typeface="Lucida Sans" charset="0"/>
                <a:cs typeface="Lucida Sans" charset="0"/>
              </a:rPr>
              <a:t>whirls from a 3-meter diameter pool in the Fire Laboratory for Accreditation of Modeling by Experiment, or FLAME, facility at Sandia National Laboratories.</a:t>
            </a:r>
            <a:r>
              <a:rPr lang="en-US" sz="1600" dirty="0">
                <a:latin typeface="Lucida Sans" charset="0"/>
                <a:ea typeface="Lucida Sans" charset="0"/>
                <a:cs typeface="Lucida Sans" charset="0"/>
              </a:rPr>
              <a:t> (Photo by Richard </a:t>
            </a:r>
            <a:r>
              <a:rPr lang="en-US" sz="1600" dirty="0" smtClean="0">
                <a:latin typeface="Lucida Sans" charset="0"/>
                <a:ea typeface="Lucida Sans" charset="0"/>
                <a:cs typeface="Lucida Sans" charset="0"/>
              </a:rPr>
              <a:t>Simpson; A. </a:t>
            </a:r>
            <a:r>
              <a:rPr lang="en-US" sz="1600" dirty="0" err="1" smtClean="0">
                <a:latin typeface="Lucida Sans" charset="0"/>
                <a:ea typeface="Lucida Sans" charset="0"/>
                <a:cs typeface="Lucida Sans" charset="0"/>
              </a:rPr>
              <a:t>Hanlin</a:t>
            </a:r>
            <a:r>
              <a:rPr lang="en-US" sz="1600" dirty="0" smtClean="0">
                <a:latin typeface="Lucida Sans" charset="0"/>
                <a:ea typeface="Lucida Sans" charset="0"/>
                <a:cs typeface="Lucida Sans" charset="0"/>
              </a:rPr>
              <a:t>, lead experimentalist)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t="4820" r="7367" b="6235"/>
          <a:stretch/>
        </p:blipFill>
        <p:spPr>
          <a:xfrm>
            <a:off x="3608857" y="1792414"/>
            <a:ext cx="4956410" cy="3508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30189" y="5394672"/>
            <a:ext cx="352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Brush fire (Curtin Springs, Australia)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9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Multi-physics Flow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6" y="4053887"/>
            <a:ext cx="1977201" cy="2434781"/>
          </a:xfrm>
          <a:prstGeom prst="rect">
            <a:avLst/>
          </a:prstGeom>
        </p:spPr>
      </p:pic>
      <p:pic>
        <p:nvPicPr>
          <p:cNvPr id="6" name="xflowFinalR2P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36842" y="973450"/>
            <a:ext cx="3651382" cy="2086504"/>
          </a:xfrm>
          <a:prstGeom prst="rect">
            <a:avLst/>
          </a:prstGeom>
        </p:spPr>
      </p:pic>
      <p:pic>
        <p:nvPicPr>
          <p:cNvPr id="7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170023" y="3389958"/>
            <a:ext cx="2869246" cy="318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743" y="6472372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Object-in-fire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4638" y="314685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Cylinder in cross flow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42341" y="648866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Whirling behavior</a:t>
            </a:r>
            <a:endParaRPr lang="en-US" dirty="0"/>
          </a:p>
        </p:txBody>
      </p:sp>
      <p:pic>
        <p:nvPicPr>
          <p:cNvPr id="11" name="1mHePlume_800_P1_P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68089" y="1045843"/>
            <a:ext cx="3223998" cy="234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8089" y="3516185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Helium plume (low-/high-order)</a:t>
            </a:r>
            <a:endParaRPr lang="en-US" dirty="0"/>
          </a:p>
        </p:txBody>
      </p:sp>
      <p:pic>
        <p:nvPicPr>
          <p:cNvPr id="13" name="heatedBackStepEdge_R3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54776" y="4210497"/>
            <a:ext cx="3136899" cy="2188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2842" y="647237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Heated </a:t>
            </a:r>
            <a:r>
              <a:rPr lang="en-US" dirty="0" err="1" smtClean="0"/>
              <a:t>backstep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Energy Applications</a:t>
            </a:r>
            <a:r>
              <a:rPr lang="mr-IN" dirty="0" smtClean="0"/>
              <a:t>…</a:t>
            </a:r>
            <a:r>
              <a:rPr lang="en-US" dirty="0" smtClean="0"/>
              <a:t> Towards </a:t>
            </a:r>
            <a:r>
              <a:rPr lang="en-US" dirty="0" err="1" smtClean="0"/>
              <a:t>Exascale</a:t>
            </a:r>
            <a:r>
              <a:rPr lang="en-US" dirty="0" smtClean="0"/>
              <a:t> (10</a:t>
            </a:r>
            <a:r>
              <a:rPr lang="en-US" baseline="30000" dirty="0" smtClean="0"/>
              <a:t>18</a:t>
            </a:r>
            <a:r>
              <a:rPr lang="en-US" dirty="0"/>
              <a:t> </a:t>
            </a:r>
            <a:r>
              <a:rPr lang="en-US" dirty="0" smtClean="0"/>
              <a:t>FLOPS)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49" y="5823931"/>
            <a:ext cx="1024359" cy="1024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5833641"/>
            <a:ext cx="1845737" cy="8410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4062" y="4475061"/>
            <a:ext cx="677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High Reynolds number flow past a wind energy turbine blade section </a:t>
            </a:r>
          </a:p>
          <a:p>
            <a:pPr algn="ctr"/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(Barone and Domino, 2016), ~1800 year simulation on one CPU</a:t>
            </a:r>
            <a:endParaRPr lang="en-US" sz="16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22" y="2014761"/>
            <a:ext cx="3419918" cy="2286000"/>
          </a:xfrm>
          <a:prstGeom prst="rect">
            <a:avLst/>
          </a:prstGeom>
        </p:spPr>
      </p:pic>
      <p:pic>
        <p:nvPicPr>
          <p:cNvPr id="11" name="Picture 10" descr="stillForMe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6" y="1998974"/>
            <a:ext cx="4082186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104" y="4963679"/>
            <a:ext cx="9096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Late Roman Timeline </a:t>
            </a:r>
            <a:br>
              <a:rPr lang="en-US" b="1" dirty="0">
                <a:latin typeface="Garamond" charset="0"/>
                <a:ea typeface="Garamond" charset="0"/>
                <a:cs typeface="Garamond" charset="0"/>
              </a:rPr>
            </a:b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250 AD - 300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AD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250 AD: The 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Goths invade 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Anatolia (AKA, Asia Minor), 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in sea-borne raids they plunder </a:t>
            </a:r>
            <a:r>
              <a:rPr lang="en-US" i="1" dirty="0" err="1" smtClean="0">
                <a:latin typeface="Garamond" charset="0"/>
                <a:ea typeface="Garamond" charset="0"/>
                <a:cs typeface="Garamond" charset="0"/>
              </a:rPr>
              <a:t>Nikopolis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227" y="4225203"/>
            <a:ext cx="1581935" cy="1241778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High Performance Computing (HPC) enables science</a:t>
            </a:r>
          </a:p>
        </p:txBody>
      </p:sp>
    </p:spTree>
    <p:extLst>
      <p:ext uri="{BB962C8B-B14F-4D97-AF65-F5344CB8AC3E}">
        <p14:creationId xmlns:p14="http://schemas.microsoft.com/office/powerpoint/2010/main" val="21113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Energy Applications Including Blade-Resolved Simulations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V27Qbluenew_1_2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237" y="1017257"/>
            <a:ext cx="4796367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049" y="5650306"/>
            <a:ext cx="1024359" cy="1024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89" y="5833641"/>
            <a:ext cx="1845737" cy="8410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90490" y="6190642"/>
            <a:ext cx="460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Vestas V27 225 kw wind </a:t>
            </a:r>
            <a:r>
              <a:rPr lang="en-US" smtClean="0"/>
              <a:t>turbine simulation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57" y="1017256"/>
            <a:ext cx="31575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/>
              <a:t>SPD Computational Fluid </a:t>
            </a:r>
            <a:r>
              <a:rPr lang="en-US" dirty="0" smtClean="0"/>
              <a:t>Dynamics </a:t>
            </a:r>
            <a:r>
              <a:rPr lang="en-US" dirty="0"/>
              <a:t>Research </a:t>
            </a:r>
            <a:r>
              <a:rPr lang="en-US" dirty="0" smtClean="0"/>
              <a:t>Interest: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Interest ranges from turbulent, reacting flow (fires) to wind energy applications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Multi-physics coupling allows for very complex fluid flow simulation and predictions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Most engineering and “real-world” flows include a wide range of time and length scales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HPC enables science and the pursuit of physics modeling </a:t>
            </a:r>
            <a:r>
              <a:rPr lang="en-US" smtClean="0"/>
              <a:t>and insight</a:t>
            </a: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3361</TotalTime>
  <Words>471</Words>
  <Application>Microsoft Macintosh PowerPoint</Application>
  <PresentationFormat>On-screen Show (4:3)</PresentationFormat>
  <Paragraphs>66</Paragraphs>
  <Slides>10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Garamond</vt:lpstr>
      <vt:lpstr>Gill Sans MT</vt:lpstr>
      <vt:lpstr>Lucida Sans</vt:lpstr>
      <vt:lpstr>Lucida Sans Unicode</vt:lpstr>
      <vt:lpstr>Trebuchet MS</vt:lpstr>
      <vt:lpstr>Wingdings</vt:lpstr>
      <vt:lpstr>Arial</vt:lpstr>
      <vt:lpstr>Sandia2018_4x3</vt:lpstr>
      <vt:lpstr>PowerPoint Presentation</vt:lpstr>
      <vt:lpstr>SPD Computational Fluid Dynamics Research Interest: Outline</vt:lpstr>
      <vt:lpstr>Consider the Abnormal/Thermal Environment</vt:lpstr>
      <vt:lpstr>Evolution of a Mindset….. Cross Flow</vt:lpstr>
      <vt:lpstr>Evolution of a Mindset….. Whirling-like Flow</vt:lpstr>
      <vt:lpstr>Several Multi-physics Flow Examples</vt:lpstr>
      <vt:lpstr>Wind Energy Applications… Towards Exascale (1018 FLOPS)</vt:lpstr>
      <vt:lpstr>Wind Energy Applications Including Blade-Resolved Simulations</vt:lpstr>
      <vt:lpstr>SPD Computational Fluid Dynamics Research Interest: Conclusion</vt:lpstr>
      <vt:lpstr>Guest Lecture Overview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90</cp:revision>
  <cp:lastPrinted>2018-04-25T01:24:59Z</cp:lastPrinted>
  <dcterms:created xsi:type="dcterms:W3CDTF">2017-10-14T01:15:26Z</dcterms:created>
  <dcterms:modified xsi:type="dcterms:W3CDTF">2018-05-04T18:57:00Z</dcterms:modified>
</cp:coreProperties>
</file>